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3" r:id="rId3"/>
    <p:sldId id="291" r:id="rId4"/>
    <p:sldId id="292" r:id="rId5"/>
    <p:sldId id="293" r:id="rId6"/>
    <p:sldId id="295" r:id="rId7"/>
    <p:sldId id="294" r:id="rId8"/>
    <p:sldId id="296" r:id="rId9"/>
    <p:sldId id="297" r:id="rId10"/>
    <p:sldId id="290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B1BAA-2A7A-44B4-98E9-33BCDEBAE736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B5262-709E-4427-B989-80A863E0F2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34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AF0-F47B-4AAE-8BA9-A5E6F1E565B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8984C-2A5C-4778-9BB9-461907DA62C9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4BD94-DC78-4CAB-AAD2-03A57DF4F407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F1A84-7A54-4A08-A3F0-AEF94624B532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8AC5-2A8E-4219-8295-0D27BBDD4FC1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89100-8307-431C-B0CA-A4E55A3028DD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7705-0B29-4F86-B3A3-70845C5096A4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38A9-AAC6-46E7-B488-84522369CFA5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3B67-537A-4FB8-9FA4-BB6789EC65B0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BD402-DE4B-4E81-B251-4AD31A308F3D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53E7-328E-4D37-9F25-C0D27AFB9EC7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0152E-122D-4776-97C8-5B848D9D0493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DEPARTMENT OF CHEMISTRY                                                        GC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8531" y="914400"/>
            <a:ext cx="5206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CARBOHYDRATES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628900" y="164630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Chemistry: CHEM 201TH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1343" y="460254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138" y="2133600"/>
            <a:ext cx="1949725" cy="19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F0127-B2D7-D740-143C-FA8ECCB8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81115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45226" y="62484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65766" y="122039"/>
            <a:ext cx="34124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Today’s Topics</a:t>
            </a:r>
            <a:endParaRPr lang="en-IN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0262" y="2543830"/>
            <a:ext cx="783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Limitations of the Open Chain Structure of Fructose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520262" y="3705880"/>
            <a:ext cx="5551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/>
              <a:t>Pyranose</a:t>
            </a:r>
            <a:r>
              <a:rPr lang="en-US" sz="2800" b="1" dirty="0"/>
              <a:t> Structure of D-(-)-Fructose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520262" y="4867930"/>
            <a:ext cx="4020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Ring Size of D-(-)-Fructose</a:t>
            </a:r>
            <a:endParaRPr lang="en-IN" sz="2800" dirty="0"/>
          </a:p>
        </p:txBody>
      </p:sp>
      <p:sp>
        <p:nvSpPr>
          <p:cNvPr id="12" name="Rectangle 11"/>
          <p:cNvSpPr/>
          <p:nvPr/>
        </p:nvSpPr>
        <p:spPr>
          <a:xfrm>
            <a:off x="520262" y="6029980"/>
            <a:ext cx="4592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Haworth Projection Formulae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520262" y="1320225"/>
            <a:ext cx="6478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RING STRUCTURE OF D-(-)-FRUCTOSE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FF74DF-2E02-78E3-63C3-1CFFCC1DC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86077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53299" y="0"/>
            <a:ext cx="783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Limitations of the Open Chain Structure of Fructose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76" y="45720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open chain structure of fructose accounts for most of its properties but fails to explain the following facts: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D-Fructose does not react with sodium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bisulphite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even though it contains a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ketonic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group. 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It exists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two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stereoisomeric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farms, i.e., α-D-(-)-fructose and β-D-(-)-fructose which show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mutarotation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.</a:t>
            </a:r>
            <a:endParaRPr lang="en-IN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It forms two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stereoisomeric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methyl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fructosides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on treatment with methanol and dry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HCl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gas. 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E8284-D4CC-E739-EF40-B905E9782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347767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17258" y="983"/>
            <a:ext cx="6309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Pyranose</a:t>
            </a:r>
            <a:r>
              <a:rPr lang="en-US" sz="3200" b="1" dirty="0">
                <a:solidFill>
                  <a:srgbClr val="FF0000"/>
                </a:solidFill>
              </a:rPr>
              <a:t> Structure of D-(-)-Fructose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85758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To explain limitations of open chain structure and certain other facts of D-fructose, it was suggested that fructose exists in a cyclic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hemiketal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structure. It was assigned a six-membered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hemiketal</a:t>
            </a:r>
            <a:r>
              <a:rPr lang="en-US" dirty="0">
                <a:latin typeface="Arial" pitchFamily="34" charset="0"/>
                <a:cs typeface="Arial" pitchFamily="34" charset="0"/>
              </a:rPr>
              <a:t> or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 which is formed by combination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ketonic</a:t>
            </a:r>
            <a:r>
              <a:rPr lang="en-US" dirty="0">
                <a:latin typeface="Arial" pitchFamily="34" charset="0"/>
                <a:cs typeface="Arial" pitchFamily="34" charset="0"/>
              </a:rPr>
              <a:t> group at C-2 and hydroxyl group at C-6 to give rise to α- and β-D-fructose as shown below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58" y="2781859"/>
            <a:ext cx="7068085" cy="33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EA60A-6502-E939-B7A4-CB079928E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33444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90189" y="0"/>
            <a:ext cx="4563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Ring Size of D-(-)-Fructose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737174"/>
            <a:ext cx="883920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The procedure used for determining the ring size of fructose was similar to that in case of glucose, but fructose derivative (IV) is first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oxidised</a:t>
            </a:r>
            <a:r>
              <a:rPr lang="en-US" dirty="0">
                <a:latin typeface="Arial" pitchFamily="34" charset="0"/>
                <a:cs typeface="Arial" pitchFamily="34" charset="0"/>
              </a:rPr>
              <a:t> with dil. HNO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and then with KMnO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dirty="0">
                <a:latin typeface="Arial" pitchFamily="34" charset="0"/>
                <a:cs typeface="Arial" pitchFamily="34" charset="0"/>
              </a:rPr>
              <a:t>. By doing so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Iactone</a:t>
            </a:r>
            <a:r>
              <a:rPr lang="en-US" dirty="0">
                <a:latin typeface="Arial" pitchFamily="34" charset="0"/>
                <a:cs typeface="Arial" pitchFamily="34" charset="0"/>
              </a:rPr>
              <a:t> (VI) is obtained which upon oxidation with moderately conc. HNO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dirty="0">
                <a:latin typeface="Arial" pitchFamily="34" charset="0"/>
                <a:cs typeface="Arial" pitchFamily="34" charset="0"/>
              </a:rPr>
              <a:t> gave 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arabinotrimethylglutartc</a:t>
            </a:r>
            <a:r>
              <a:rPr lang="en-US" dirty="0">
                <a:latin typeface="Arial" pitchFamily="34" charset="0"/>
                <a:cs typeface="Arial" pitchFamily="34" charset="0"/>
              </a:rPr>
              <a:t> acid. This confirmed six-membered or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ring of fructose.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9" b="65945"/>
          <a:stretch/>
        </p:blipFill>
        <p:spPr bwMode="auto">
          <a:xfrm>
            <a:off x="419100" y="3047999"/>
            <a:ext cx="8305800" cy="289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6BCFF-EE05-88B0-488A-E3402F95F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135161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8"/>
          <a:stretch/>
        </p:blipFill>
        <p:spPr bwMode="auto">
          <a:xfrm>
            <a:off x="76200" y="472870"/>
            <a:ext cx="8991600" cy="577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E60C2-0701-A675-535A-579865098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185265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60837" y="55179"/>
            <a:ext cx="5222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Haworth Projection Formulae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954"/>
            <a:ext cx="9144000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The Haworth projection formulae of α- and β-D-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fructopyranose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may be represented as follows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Sunil Choudhary\AppData\Local\Microsoft\Windows\INetCache\Content.Word\39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78742" r="14938"/>
          <a:stretch/>
        </p:blipFill>
        <p:spPr bwMode="auto">
          <a:xfrm>
            <a:off x="0" y="2116054"/>
            <a:ext cx="9144000" cy="3388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0F251-F88A-2E06-4EBA-08E85C8E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10819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99158" y="0"/>
            <a:ext cx="5545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Furanose</a:t>
            </a:r>
            <a:r>
              <a:rPr lang="en-US" sz="2800" b="1" dirty="0">
                <a:solidFill>
                  <a:srgbClr val="FF0000"/>
                </a:solidFill>
              </a:rPr>
              <a:t> Structure of D-(-)-Fructose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0006"/>
            <a:ext cx="914400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Although in the free state fructose has the six-membered cyclic or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 but in the combined state such as in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fructosides</a:t>
            </a:r>
            <a:r>
              <a:rPr lang="en-US" dirty="0">
                <a:latin typeface="Arial" pitchFamily="34" charset="0"/>
                <a:cs typeface="Arial" pitchFamily="34" charset="0"/>
              </a:rPr>
              <a:t>, disaccharides like sucrose, etc., fructose always has the five-membered cyclic ring structure or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furanose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structure. The Fischer and Haworth projection formulae for α- and β-D-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fructofuranose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are given below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38400"/>
            <a:ext cx="4724400" cy="4340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B48B4-C7DD-EAF2-BE87-C7F22167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8873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88464" y="39414"/>
            <a:ext cx="6167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Conformations of α- and β-D-(-)-Fructose</a:t>
            </a:r>
            <a:endParaRPr lang="en-IN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9600"/>
            <a:ext cx="906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>
                <a:latin typeface="Arial" pitchFamily="34" charset="0"/>
                <a:cs typeface="Arial" pitchFamily="34" charset="0"/>
              </a:rPr>
              <a:t>Like glucose, fructose also exists in the chair conformation. The chair conformations of α- and β-D-(-)-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Fructoses</a:t>
            </a:r>
            <a:r>
              <a:rPr lang="en-IN" dirty="0">
                <a:latin typeface="Arial" pitchFamily="34" charset="0"/>
                <a:cs typeface="Arial" pitchFamily="34" charset="0"/>
              </a:rPr>
              <a:t> are given below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97" y="2362200"/>
            <a:ext cx="862220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4BF7F6-0D15-1781-E922-D2D71C19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90788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59953" y="152400"/>
            <a:ext cx="3038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Next Lecture</a:t>
            </a:r>
            <a:endParaRPr lang="en-IN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2597919" y="4724400"/>
            <a:ext cx="3962400" cy="1219200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2509993" y="1295400"/>
            <a:ext cx="41240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Structure of Disaccharides</a:t>
            </a:r>
            <a:endParaRPr lang="en-IN" sz="2800" dirty="0"/>
          </a:p>
        </p:txBody>
      </p:sp>
      <p:sp>
        <p:nvSpPr>
          <p:cNvPr id="13" name="Rectangle 12"/>
          <p:cNvSpPr/>
          <p:nvPr/>
        </p:nvSpPr>
        <p:spPr>
          <a:xfrm>
            <a:off x="3903163" y="2181007"/>
            <a:ext cx="1337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Sucrose</a:t>
            </a:r>
            <a:endParaRPr lang="en-IN" sz="2800" dirty="0"/>
          </a:p>
        </p:txBody>
      </p:sp>
      <p:sp>
        <p:nvSpPr>
          <p:cNvPr id="14" name="Rectangle 13"/>
          <p:cNvSpPr/>
          <p:nvPr/>
        </p:nvSpPr>
        <p:spPr>
          <a:xfrm>
            <a:off x="3870686" y="3066614"/>
            <a:ext cx="1402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Maltose</a:t>
            </a:r>
            <a:endParaRPr lang="en-IN" sz="2800" dirty="0"/>
          </a:p>
        </p:txBody>
      </p:sp>
      <p:sp>
        <p:nvSpPr>
          <p:cNvPr id="15" name="Rectangle 14"/>
          <p:cNvSpPr/>
          <p:nvPr/>
        </p:nvSpPr>
        <p:spPr>
          <a:xfrm>
            <a:off x="3920379" y="3952220"/>
            <a:ext cx="1303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Lactose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E27C66-7643-E68B-6AA3-CC8E32D2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60342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8105117" cy="520142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15B601-8A0D-E4FE-D439-0C6488316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71099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4798</TotalTime>
  <Words>460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213</cp:revision>
  <dcterms:created xsi:type="dcterms:W3CDTF">2006-08-16T00:00:00Z</dcterms:created>
  <dcterms:modified xsi:type="dcterms:W3CDTF">2022-07-17T10:45:58Z</dcterms:modified>
</cp:coreProperties>
</file>